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94660"/>
  </p:normalViewPr>
  <p:slideViewPr>
    <p:cSldViewPr>
      <p:cViewPr varScale="1">
        <p:scale>
          <a:sx n="69" d="100"/>
          <a:sy n="69" d="100"/>
        </p:scale>
        <p:origin x="-58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30" name="Ograda datuma 29"/>
          <p:cNvSpPr>
            <a:spLocks noGrp="1"/>
          </p:cNvSpPr>
          <p:nvPr>
            <p:ph type="dt" sz="half" idx="10"/>
          </p:nvPr>
        </p:nvSpPr>
        <p:spPr/>
        <p:txBody>
          <a:bodyPr/>
          <a:lstStyle/>
          <a:p>
            <a:fld id="{E89998FC-D9F2-4662-A562-86A776E20B89}" type="datetimeFigureOut">
              <a:rPr lang="sl-SI" smtClean="0"/>
              <a:pPr/>
              <a:t>4.1.2003</a:t>
            </a:fld>
            <a:endParaRPr lang="en-GB"/>
          </a:p>
        </p:txBody>
      </p:sp>
      <p:sp>
        <p:nvSpPr>
          <p:cNvPr id="19" name="Ograda noge 18"/>
          <p:cNvSpPr>
            <a:spLocks noGrp="1"/>
          </p:cNvSpPr>
          <p:nvPr>
            <p:ph type="ftr" sz="quarter" idx="11"/>
          </p:nvPr>
        </p:nvSpPr>
        <p:spPr/>
        <p:txBody>
          <a:bodyPr/>
          <a:lstStyle/>
          <a:p>
            <a:endParaRPr lang="en-GB"/>
          </a:p>
        </p:txBody>
      </p:sp>
      <p:sp>
        <p:nvSpPr>
          <p:cNvPr id="27" name="Ograda številke diapozitiva 26"/>
          <p:cNvSpPr>
            <a:spLocks noGrp="1"/>
          </p:cNvSpPr>
          <p:nvPr>
            <p:ph type="sldNum" sz="quarter" idx="12"/>
          </p:nvPr>
        </p:nvSpPr>
        <p:spPr/>
        <p:txBody>
          <a:bodyPr/>
          <a:lstStyle/>
          <a:p>
            <a:fld id="{F17679DE-1120-415F-B463-DC1F67EB84F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89998FC-D9F2-4662-A562-86A776E20B89}" type="datetimeFigureOut">
              <a:rPr lang="sl-SI" smtClean="0"/>
              <a:pPr/>
              <a:t>4.1.2003</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F17679DE-1120-415F-B463-DC1F67EB84F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89998FC-D9F2-4662-A562-86A776E20B89}" type="datetimeFigureOut">
              <a:rPr lang="sl-SI" smtClean="0"/>
              <a:pPr/>
              <a:t>4.1.2003</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F17679DE-1120-415F-B463-DC1F67EB84F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89998FC-D9F2-4662-A562-86A776E20B89}" type="datetimeFigureOut">
              <a:rPr lang="sl-SI" smtClean="0"/>
              <a:pPr/>
              <a:t>4.1.2003</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F17679DE-1120-415F-B463-DC1F67EB84F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E89998FC-D9F2-4662-A562-86A776E20B89}" type="datetimeFigureOut">
              <a:rPr lang="sl-SI" smtClean="0"/>
              <a:pPr/>
              <a:t>4.1.2003</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F17679DE-1120-415F-B463-DC1F67EB84F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E89998FC-D9F2-4662-A562-86A776E20B89}" type="datetimeFigureOut">
              <a:rPr lang="sl-SI" smtClean="0"/>
              <a:pPr/>
              <a:t>4.1.2003</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p:txBody>
          <a:bodyPr/>
          <a:lstStyle/>
          <a:p>
            <a:fld id="{F17679DE-1120-415F-B463-DC1F67EB84F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E89998FC-D9F2-4662-A562-86A776E20B89}" type="datetimeFigureOut">
              <a:rPr lang="sl-SI" smtClean="0"/>
              <a:pPr/>
              <a:t>4.1.2003</a:t>
            </a:fld>
            <a:endParaRPr lang="en-GB"/>
          </a:p>
        </p:txBody>
      </p:sp>
      <p:sp>
        <p:nvSpPr>
          <p:cNvPr id="8" name="Ograda noge 7"/>
          <p:cNvSpPr>
            <a:spLocks noGrp="1"/>
          </p:cNvSpPr>
          <p:nvPr>
            <p:ph type="ftr" sz="quarter" idx="11"/>
          </p:nvPr>
        </p:nvSpPr>
        <p:spPr/>
        <p:txBody>
          <a:bodyPr/>
          <a:lstStyle/>
          <a:p>
            <a:endParaRPr lang="en-GB"/>
          </a:p>
        </p:txBody>
      </p:sp>
      <p:sp>
        <p:nvSpPr>
          <p:cNvPr id="9" name="Ograda številke diapozitiva 8"/>
          <p:cNvSpPr>
            <a:spLocks noGrp="1"/>
          </p:cNvSpPr>
          <p:nvPr>
            <p:ph type="sldNum" sz="quarter" idx="12"/>
          </p:nvPr>
        </p:nvSpPr>
        <p:spPr/>
        <p:txBody>
          <a:bodyPr/>
          <a:lstStyle/>
          <a:p>
            <a:fld id="{F17679DE-1120-415F-B463-DC1F67EB84F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E89998FC-D9F2-4662-A562-86A776E20B89}" type="datetimeFigureOut">
              <a:rPr lang="sl-SI" smtClean="0"/>
              <a:pPr/>
              <a:t>4.1.2003</a:t>
            </a:fld>
            <a:endParaRPr lang="en-GB"/>
          </a:p>
        </p:txBody>
      </p:sp>
      <p:sp>
        <p:nvSpPr>
          <p:cNvPr id="4" name="Ograda noge 3"/>
          <p:cNvSpPr>
            <a:spLocks noGrp="1"/>
          </p:cNvSpPr>
          <p:nvPr>
            <p:ph type="ftr" sz="quarter" idx="11"/>
          </p:nvPr>
        </p:nvSpPr>
        <p:spPr/>
        <p:txBody>
          <a:bodyPr/>
          <a:lstStyle/>
          <a:p>
            <a:endParaRPr lang="en-GB"/>
          </a:p>
        </p:txBody>
      </p:sp>
      <p:sp>
        <p:nvSpPr>
          <p:cNvPr id="5" name="Ograda številke diapozitiva 4"/>
          <p:cNvSpPr>
            <a:spLocks noGrp="1"/>
          </p:cNvSpPr>
          <p:nvPr>
            <p:ph type="sldNum" sz="quarter" idx="12"/>
          </p:nvPr>
        </p:nvSpPr>
        <p:spPr/>
        <p:txBody>
          <a:bodyPr/>
          <a:lstStyle/>
          <a:p>
            <a:fld id="{F17679DE-1120-415F-B463-DC1F67EB84F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89998FC-D9F2-4662-A562-86A776E20B89}" type="datetimeFigureOut">
              <a:rPr lang="sl-SI" smtClean="0"/>
              <a:pPr/>
              <a:t>4.1.2003</a:t>
            </a:fld>
            <a:endParaRPr lang="en-GB"/>
          </a:p>
        </p:txBody>
      </p:sp>
      <p:sp>
        <p:nvSpPr>
          <p:cNvPr id="3" name="Ograda noge 2"/>
          <p:cNvSpPr>
            <a:spLocks noGrp="1"/>
          </p:cNvSpPr>
          <p:nvPr>
            <p:ph type="ftr" sz="quarter" idx="11"/>
          </p:nvPr>
        </p:nvSpPr>
        <p:spPr/>
        <p:txBody>
          <a:bodyPr/>
          <a:lstStyle/>
          <a:p>
            <a:endParaRPr lang="en-GB"/>
          </a:p>
        </p:txBody>
      </p:sp>
      <p:sp>
        <p:nvSpPr>
          <p:cNvPr id="4" name="Ograda številke diapozitiva 3"/>
          <p:cNvSpPr>
            <a:spLocks noGrp="1"/>
          </p:cNvSpPr>
          <p:nvPr>
            <p:ph type="sldNum" sz="quarter" idx="12"/>
          </p:nvPr>
        </p:nvSpPr>
        <p:spPr/>
        <p:txBody>
          <a:bodyPr/>
          <a:lstStyle/>
          <a:p>
            <a:fld id="{F17679DE-1120-415F-B463-DC1F67EB84F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E89998FC-D9F2-4662-A562-86A776E20B89}" type="datetimeFigureOut">
              <a:rPr lang="sl-SI" smtClean="0"/>
              <a:pPr/>
              <a:t>4.1.2003</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p:txBody>
          <a:bodyPr/>
          <a:lstStyle/>
          <a:p>
            <a:fld id="{F17679DE-1120-415F-B463-DC1F67EB84F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Odreži in zaokroži en kot pravokotnika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otni trikotni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l-SI" smtClean="0"/>
              <a:t>Kliknite, če želite urediti slog naslova matrice</a:t>
            </a:r>
            <a:endParaRPr kumimoji="0" lang="en-US"/>
          </a:p>
        </p:txBody>
      </p:sp>
      <p:sp>
        <p:nvSpPr>
          <p:cNvPr id="4" name="Ograda besedil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E89998FC-D9F2-4662-A562-86A776E20B89}" type="datetimeFigureOut">
              <a:rPr lang="sl-SI" smtClean="0"/>
              <a:pPr/>
              <a:t>4.1.2003</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a:xfrm>
            <a:off x="8077200" y="6356350"/>
            <a:ext cx="609600" cy="365125"/>
          </a:xfrm>
        </p:spPr>
        <p:txBody>
          <a:bodyPr/>
          <a:lstStyle/>
          <a:p>
            <a:fld id="{F17679DE-1120-415F-B463-DC1F67EB84F1}" type="slidenum">
              <a:rPr lang="en-GB" smtClean="0"/>
              <a:pPr/>
              <a:t>‹#›</a:t>
            </a:fld>
            <a:endParaRPr lang="en-GB"/>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l-SI" smtClean="0"/>
              <a:t>Kliknite ikono, če želite dodati sliko</a:t>
            </a:r>
            <a:endParaRPr kumimoji="0" lang="en-US" dirty="0"/>
          </a:p>
        </p:txBody>
      </p:sp>
      <p:sp>
        <p:nvSpPr>
          <p:cNvPr id="10" name="Prostoro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o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rostoro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o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Ograda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l-SI" smtClean="0"/>
              <a:t>Kliknite, če želite urediti slog naslova matrice</a:t>
            </a:r>
            <a:endParaRPr kumimoji="0" lang="en-US"/>
          </a:p>
        </p:txBody>
      </p:sp>
      <p:sp>
        <p:nvSpPr>
          <p:cNvPr id="30" name="Ograda besedil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0" name="Ograda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9998FC-D9F2-4662-A562-86A776E20B89}" type="datetimeFigureOut">
              <a:rPr lang="sl-SI" smtClean="0"/>
              <a:pPr/>
              <a:t>4.1.2003</a:t>
            </a:fld>
            <a:endParaRPr lang="en-GB"/>
          </a:p>
        </p:txBody>
      </p:sp>
      <p:sp>
        <p:nvSpPr>
          <p:cNvPr id="22" name="Ograda no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Ograda številke diapoz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17679DE-1120-415F-B463-DC1F67EB84F1}" type="slidenum">
              <a:rPr lang="en-GB" smtClean="0"/>
              <a:pPr/>
              <a:t>‹#›</a:t>
            </a:fld>
            <a:endParaRPr lang="en-GB"/>
          </a:p>
        </p:txBody>
      </p:sp>
      <p:grpSp>
        <p:nvGrpSpPr>
          <p:cNvPr id="2" name="Skupina 1"/>
          <p:cNvGrpSpPr/>
          <p:nvPr/>
        </p:nvGrpSpPr>
        <p:grpSpPr>
          <a:xfrm>
            <a:off x="-19017" y="202408"/>
            <a:ext cx="9180548" cy="649224"/>
            <a:chOff x="-19045" y="216550"/>
            <a:chExt cx="9180548" cy="649224"/>
          </a:xfrm>
        </p:grpSpPr>
        <p:sp>
          <p:nvSpPr>
            <p:cNvPr id="12" name="Prostoro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o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D:\ANGLE&#352;&#268;INA%20OBROKI\buenoo.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dirty="0" smtClean="0"/>
              <a:t>MEALS IN SLOVENIA</a:t>
            </a:r>
            <a:endParaRPr lang="en-GB" dirty="0"/>
          </a:p>
        </p:txBody>
      </p:sp>
      <p:sp>
        <p:nvSpPr>
          <p:cNvPr id="3" name="Podnaslov 2"/>
          <p:cNvSpPr>
            <a:spLocks noGrp="1"/>
          </p:cNvSpPr>
          <p:nvPr>
            <p:ph type="subTitle" idx="1"/>
          </p:nvPr>
        </p:nvSpPr>
        <p:spPr/>
        <p:txBody>
          <a:bodyPr/>
          <a:lstStyle/>
          <a:p>
            <a:endParaRPr lang="en-GB" dirty="0"/>
          </a:p>
        </p:txBody>
      </p:sp>
      <p:pic>
        <p:nvPicPr>
          <p:cNvPr id="35842" name="Picture 2" descr="http://www.dps.si/slike/zemljevid1.jpg"/>
          <p:cNvPicPr>
            <a:picLocks noChangeAspect="1" noChangeArrowheads="1"/>
          </p:cNvPicPr>
          <p:nvPr/>
        </p:nvPicPr>
        <p:blipFill>
          <a:blip r:embed="rId3" cstate="print"/>
          <a:srcRect/>
          <a:stretch>
            <a:fillRect/>
          </a:stretch>
        </p:blipFill>
        <p:spPr bwMode="auto">
          <a:xfrm>
            <a:off x="2000232" y="3286124"/>
            <a:ext cx="5067300" cy="3295650"/>
          </a:xfrm>
          <a:prstGeom prst="rect">
            <a:avLst/>
          </a:prstGeom>
          <a:noFill/>
        </p:spPr>
      </p:pic>
      <p:pic>
        <p:nvPicPr>
          <p:cNvPr id="5" name="buenoo.mp3">
            <a:hlinkClick r:id="" action="ppaction://media"/>
          </p:cNvPr>
          <p:cNvPicPr>
            <a:picLocks noRot="1" noChangeAspect="1"/>
          </p:cNvPicPr>
          <p:nvPr>
            <a:audioFile r:link="rId1"/>
          </p:nvPr>
        </p:nvPicPr>
        <p:blipFill>
          <a:blip r:embed="rId4" cstate="print"/>
          <a:stretch>
            <a:fillRect/>
          </a:stretch>
        </p:blipFill>
        <p:spPr>
          <a:xfrm flipH="1">
            <a:off x="3974401" y="1071546"/>
            <a:ext cx="97533" cy="45719"/>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PICTURES OF SNACKS</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endParaRPr lang="en-GB" dirty="0"/>
          </a:p>
        </p:txBody>
      </p:sp>
      <p:pic>
        <p:nvPicPr>
          <p:cNvPr id="6146" name="Picture 2" descr="http://www.watchmojo.com/blogs/images/sub-sandwich.jpg"/>
          <p:cNvPicPr>
            <a:picLocks noChangeAspect="1" noChangeArrowheads="1"/>
          </p:cNvPicPr>
          <p:nvPr/>
        </p:nvPicPr>
        <p:blipFill>
          <a:blip r:embed="rId2" cstate="print"/>
          <a:srcRect/>
          <a:stretch>
            <a:fillRect/>
          </a:stretch>
        </p:blipFill>
        <p:spPr bwMode="auto">
          <a:xfrm>
            <a:off x="500034" y="1928802"/>
            <a:ext cx="2505075" cy="2609850"/>
          </a:xfrm>
          <a:prstGeom prst="rect">
            <a:avLst/>
          </a:prstGeom>
          <a:noFill/>
        </p:spPr>
      </p:pic>
      <p:pic>
        <p:nvPicPr>
          <p:cNvPr id="6148" name="Picture 4" descr="http://4.bp.blogspot.com/_NpF06oCHvIk/Scj7TR74xlI/AAAAAAAABng/Wk0GFbAjycI/s400/HotDogMustard.jpg"/>
          <p:cNvPicPr>
            <a:picLocks noChangeAspect="1" noChangeArrowheads="1"/>
          </p:cNvPicPr>
          <p:nvPr/>
        </p:nvPicPr>
        <p:blipFill>
          <a:blip r:embed="rId3" cstate="print"/>
          <a:srcRect/>
          <a:stretch>
            <a:fillRect/>
          </a:stretch>
        </p:blipFill>
        <p:spPr bwMode="auto">
          <a:xfrm>
            <a:off x="3000363" y="2143116"/>
            <a:ext cx="2015379" cy="2000264"/>
          </a:xfrm>
          <a:prstGeom prst="rect">
            <a:avLst/>
          </a:prstGeom>
          <a:noFill/>
        </p:spPr>
      </p:pic>
      <p:pic>
        <p:nvPicPr>
          <p:cNvPr id="5122" name="Picture 2" descr="http://www.mutineermagazine.com/img/blog/hamburger.jpg"/>
          <p:cNvPicPr>
            <a:picLocks noChangeAspect="1" noChangeArrowheads="1"/>
          </p:cNvPicPr>
          <p:nvPr/>
        </p:nvPicPr>
        <p:blipFill>
          <a:blip r:embed="rId4" cstate="print"/>
          <a:srcRect/>
          <a:stretch>
            <a:fillRect/>
          </a:stretch>
        </p:blipFill>
        <p:spPr bwMode="auto">
          <a:xfrm>
            <a:off x="5286380" y="2000240"/>
            <a:ext cx="3048000" cy="2286000"/>
          </a:xfrm>
          <a:prstGeom prst="rect">
            <a:avLst/>
          </a:prstGeom>
          <a:noFill/>
        </p:spPr>
      </p:pic>
      <p:pic>
        <p:nvPicPr>
          <p:cNvPr id="5124" name="Picture 4" descr="http://lumuhuku.files.wordpress.com/2009/05/orange_juice.jpg"/>
          <p:cNvPicPr>
            <a:picLocks noChangeAspect="1" noChangeArrowheads="1"/>
          </p:cNvPicPr>
          <p:nvPr/>
        </p:nvPicPr>
        <p:blipFill>
          <a:blip r:embed="rId5" cstate="print"/>
          <a:srcRect/>
          <a:stretch>
            <a:fillRect/>
          </a:stretch>
        </p:blipFill>
        <p:spPr bwMode="auto">
          <a:xfrm>
            <a:off x="857224" y="4572008"/>
            <a:ext cx="2293922" cy="2160050"/>
          </a:xfrm>
          <a:prstGeom prst="rect">
            <a:avLst/>
          </a:prstGeom>
          <a:noFill/>
        </p:spPr>
      </p:pic>
      <p:pic>
        <p:nvPicPr>
          <p:cNvPr id="5126" name="Picture 6" descr="http://www.doobybrain.com/wp-content/uploads/2008/07/coca-cola-2-liter-botle.jpg"/>
          <p:cNvPicPr>
            <a:picLocks noChangeAspect="1" noChangeArrowheads="1"/>
          </p:cNvPicPr>
          <p:nvPr/>
        </p:nvPicPr>
        <p:blipFill>
          <a:blip r:embed="rId6" cstate="print"/>
          <a:srcRect/>
          <a:stretch>
            <a:fillRect/>
          </a:stretch>
        </p:blipFill>
        <p:spPr bwMode="auto">
          <a:xfrm>
            <a:off x="3357554" y="4214818"/>
            <a:ext cx="921915" cy="2428892"/>
          </a:xfrm>
          <a:prstGeom prst="rect">
            <a:avLst/>
          </a:prstGeom>
          <a:noFill/>
        </p:spPr>
      </p:pic>
      <p:pic>
        <p:nvPicPr>
          <p:cNvPr id="5128" name="Picture 8" descr="http://www.wired.com/images_blogs/gadgetlab/sprite.jpg"/>
          <p:cNvPicPr>
            <a:picLocks noChangeAspect="1" noChangeArrowheads="1"/>
          </p:cNvPicPr>
          <p:nvPr/>
        </p:nvPicPr>
        <p:blipFill>
          <a:blip r:embed="rId7" cstate="print"/>
          <a:srcRect/>
          <a:stretch>
            <a:fillRect/>
          </a:stretch>
        </p:blipFill>
        <p:spPr bwMode="auto">
          <a:xfrm>
            <a:off x="4643438" y="4214818"/>
            <a:ext cx="1905000" cy="2428875"/>
          </a:xfrm>
          <a:prstGeom prst="rect">
            <a:avLst/>
          </a:prstGeom>
          <a:noFill/>
        </p:spPr>
      </p:pic>
      <p:pic>
        <p:nvPicPr>
          <p:cNvPr id="5130" name="Picture 10" descr="http://www.restavracijaidila.si/upload/image/ora2.jpg"/>
          <p:cNvPicPr>
            <a:picLocks noChangeAspect="1" noChangeArrowheads="1"/>
          </p:cNvPicPr>
          <p:nvPr/>
        </p:nvPicPr>
        <p:blipFill>
          <a:blip r:embed="rId8" cstate="print"/>
          <a:srcRect/>
          <a:stretch>
            <a:fillRect/>
          </a:stretch>
        </p:blipFill>
        <p:spPr bwMode="auto">
          <a:xfrm>
            <a:off x="6572263" y="4643446"/>
            <a:ext cx="1911721" cy="1357322"/>
          </a:xfrm>
          <a:prstGeom prst="rect">
            <a:avLst/>
          </a:prstGeom>
          <a:noFill/>
        </p:spPr>
      </p:pic>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RECIPE FOR THE END</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r>
              <a:rPr lang="sl-SI" dirty="0" smtClean="0">
                <a:solidFill>
                  <a:schemeClr val="accent3"/>
                </a:solidFill>
                <a:latin typeface="Comic Sans MS" pitchFamily="66" charset="0"/>
              </a:rPr>
              <a:t>AT</a:t>
            </a:r>
            <a:r>
              <a:rPr lang="sl-SI" dirty="0" smtClean="0">
                <a:solidFill>
                  <a:schemeClr val="accent3"/>
                </a:solidFill>
                <a:latin typeface="Comic Sans MS" pitchFamily="66" charset="0"/>
              </a:rPr>
              <a:t> </a:t>
            </a:r>
            <a:r>
              <a:rPr lang="sl-SI" dirty="0" smtClean="0">
                <a:solidFill>
                  <a:schemeClr val="accent3"/>
                </a:solidFill>
                <a:latin typeface="Comic Sans MS" pitchFamily="66" charset="0"/>
              </a:rPr>
              <a:t>THE END WE WOULD LIKE TO PRESENT </a:t>
            </a:r>
            <a:r>
              <a:rPr lang="sl-SI" dirty="0" smtClean="0">
                <a:solidFill>
                  <a:schemeClr val="accent3"/>
                </a:solidFill>
                <a:latin typeface="Comic Sans MS" pitchFamily="66" charset="0"/>
              </a:rPr>
              <a:t>A</a:t>
            </a:r>
            <a:r>
              <a:rPr lang="sl-SI" dirty="0" smtClean="0">
                <a:solidFill>
                  <a:schemeClr val="accent3"/>
                </a:solidFill>
                <a:latin typeface="Comic Sans MS" pitchFamily="66" charset="0"/>
              </a:rPr>
              <a:t> </a:t>
            </a:r>
            <a:r>
              <a:rPr lang="sl-SI" dirty="0" smtClean="0">
                <a:solidFill>
                  <a:schemeClr val="accent3"/>
                </a:solidFill>
                <a:latin typeface="Comic Sans MS" pitchFamily="66" charset="0"/>
              </a:rPr>
              <a:t>DESERT WE LIKE TO EAT AND PREAPARE.</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LET’S START!!</a:t>
            </a:r>
            <a:endParaRPr lang="en-GB" dirty="0">
              <a:solidFill>
                <a:schemeClr val="accent3"/>
              </a:solidFill>
              <a:latin typeface="Comic Sans MS" pitchFamily="66" charset="0"/>
            </a:endParaRPr>
          </a:p>
        </p:txBody>
      </p:sp>
      <p:pic>
        <p:nvPicPr>
          <p:cNvPr id="4098" name="Picture 2" descr="http://www.slovenia.info/pictures%5Cprogram%5C1%5C2008%5CSlovenija_Prekmurska_gibanica_182506.jpg"/>
          <p:cNvPicPr>
            <a:picLocks noChangeAspect="1" noChangeArrowheads="1"/>
          </p:cNvPicPr>
          <p:nvPr/>
        </p:nvPicPr>
        <p:blipFill>
          <a:blip r:embed="rId2" cstate="print"/>
          <a:srcRect/>
          <a:stretch>
            <a:fillRect/>
          </a:stretch>
        </p:blipFill>
        <p:spPr bwMode="auto">
          <a:xfrm>
            <a:off x="2071670" y="3230756"/>
            <a:ext cx="4214842" cy="3422451"/>
          </a:xfrm>
          <a:prstGeom prst="rect">
            <a:avLst/>
          </a:prstGeom>
          <a:noFill/>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PREKMURSKA GIBANICA</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normAutofit fontScale="77500" lnSpcReduction="20000"/>
          </a:bodyPr>
          <a:lstStyle/>
          <a:p>
            <a:pPr algn="ctr"/>
            <a:r>
              <a:rPr lang="sl-SI" dirty="0" smtClean="0">
                <a:solidFill>
                  <a:schemeClr val="accent3"/>
                </a:solidFill>
                <a:latin typeface="Comic Sans MS" pitchFamily="66" charset="0"/>
              </a:rPr>
              <a:t>INGREDIENTS:</a:t>
            </a:r>
          </a:p>
          <a:p>
            <a:pPr algn="ctr">
              <a:buNone/>
            </a:pPr>
            <a:endParaRPr lang="sl-SI" dirty="0" smtClean="0">
              <a:solidFill>
                <a:schemeClr val="accent3"/>
              </a:solidFill>
              <a:latin typeface="Comic Sans MS" pitchFamily="66" charset="0"/>
            </a:endParaRPr>
          </a:p>
          <a:p>
            <a:pPr algn="ctr">
              <a:buNone/>
            </a:pPr>
            <a:r>
              <a:rPr lang="sl-SI" dirty="0" err="1" smtClean="0">
                <a:solidFill>
                  <a:schemeClr val="accent3"/>
                </a:solidFill>
                <a:latin typeface="Comic Sans MS" pitchFamily="66" charset="0"/>
              </a:rPr>
              <a:t>Ingredients</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for</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dough</a:t>
            </a:r>
            <a:r>
              <a:rPr lang="sl-SI" dirty="0" smtClean="0">
                <a:solidFill>
                  <a:schemeClr val="accent3"/>
                </a:solidFill>
                <a:latin typeface="Comic Sans MS" pitchFamily="66" charset="0"/>
              </a:rPr>
              <a:t>:</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30 g </a:t>
            </a:r>
            <a:r>
              <a:rPr lang="sl-SI" dirty="0" err="1" smtClean="0">
                <a:solidFill>
                  <a:schemeClr val="accent3"/>
                </a:solidFill>
                <a:latin typeface="Comic Sans MS" pitchFamily="66" charset="0"/>
              </a:rPr>
              <a:t>flour</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err="1" smtClean="0">
                <a:solidFill>
                  <a:schemeClr val="accent3"/>
                </a:solidFill>
                <a:latin typeface="Comic Sans MS" pitchFamily="66" charset="0"/>
              </a:rPr>
              <a:t>salt</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1.5 dl </a:t>
            </a:r>
            <a:r>
              <a:rPr lang="sl-SI" dirty="0" err="1" smtClean="0">
                <a:solidFill>
                  <a:schemeClr val="accent3"/>
                </a:solidFill>
                <a:latin typeface="Comic Sans MS" pitchFamily="66" charset="0"/>
              </a:rPr>
              <a:t>lukewarm</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water</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2 </a:t>
            </a:r>
            <a:r>
              <a:rPr lang="sl-SI" dirty="0" err="1" smtClean="0">
                <a:solidFill>
                  <a:schemeClr val="accent3"/>
                </a:solidFill>
                <a:latin typeface="Comic Sans MS" pitchFamily="66" charset="0"/>
              </a:rPr>
              <a:t>tablespoons</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of</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oil</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err="1" smtClean="0">
                <a:solidFill>
                  <a:schemeClr val="accent3"/>
                </a:solidFill>
                <a:latin typeface="Comic Sans MS" pitchFamily="66" charset="0"/>
              </a:rPr>
              <a:t>Poppy</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seed</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filling</a:t>
            </a:r>
            <a:r>
              <a:rPr lang="sl-SI" dirty="0" smtClean="0">
                <a:solidFill>
                  <a:schemeClr val="accent3"/>
                </a:solidFill>
                <a:latin typeface="Comic Sans MS" pitchFamily="66" charset="0"/>
              </a:rPr>
              <a:t>:</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20 dag </a:t>
            </a:r>
            <a:r>
              <a:rPr lang="sl-SI" dirty="0" err="1" smtClean="0">
                <a:solidFill>
                  <a:schemeClr val="accent3"/>
                </a:solidFill>
                <a:latin typeface="Comic Sans MS" pitchFamily="66" charset="0"/>
              </a:rPr>
              <a:t>poppy</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10 dag </a:t>
            </a:r>
            <a:r>
              <a:rPr lang="sl-SI" dirty="0" err="1" smtClean="0">
                <a:solidFill>
                  <a:schemeClr val="accent3"/>
                </a:solidFill>
                <a:latin typeface="Comic Sans MS" pitchFamily="66" charset="0"/>
              </a:rPr>
              <a:t>sugar</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err="1" smtClean="0">
                <a:solidFill>
                  <a:schemeClr val="accent3"/>
                </a:solidFill>
                <a:latin typeface="Comic Sans MS" pitchFamily="66" charset="0"/>
              </a:rPr>
              <a:t>cinnamon</a:t>
            </a:r>
            <a:r>
              <a:rPr lang="sl-SI" dirty="0" smtClean="0">
                <a:solidFill>
                  <a:schemeClr val="accent3"/>
                </a:solidFill>
                <a:latin typeface="Comic Sans MS" pitchFamily="66" charset="0"/>
              </a:rPr>
              <a:t> to taste</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1 dl </a:t>
            </a:r>
            <a:r>
              <a:rPr lang="sl-SI" dirty="0" err="1" smtClean="0">
                <a:solidFill>
                  <a:schemeClr val="accent3"/>
                </a:solidFill>
                <a:latin typeface="Comic Sans MS" pitchFamily="66" charset="0"/>
              </a:rPr>
              <a:t>hot</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milk</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endParaRPr lang="en-GB" dirty="0">
              <a:solidFill>
                <a:schemeClr val="accent3"/>
              </a:solidFill>
              <a:latin typeface="Comic Sans MS" pitchFamily="66" charset="0"/>
            </a:endParaRPr>
          </a:p>
        </p:txBody>
      </p:sp>
      <p:sp>
        <p:nvSpPr>
          <p:cNvPr id="4" name="5-kraka zvezda 3"/>
          <p:cNvSpPr/>
          <p:nvPr/>
        </p:nvSpPr>
        <p:spPr>
          <a:xfrm>
            <a:off x="2786050" y="2500306"/>
            <a:ext cx="285752"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kraka zvezda 5"/>
          <p:cNvSpPr/>
          <p:nvPr/>
        </p:nvSpPr>
        <p:spPr>
          <a:xfrm>
            <a:off x="3071802" y="4286256"/>
            <a:ext cx="357190"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grada vsebine 2"/>
          <p:cNvSpPr>
            <a:spLocks noGrp="1"/>
          </p:cNvSpPr>
          <p:nvPr>
            <p:ph idx="1"/>
          </p:nvPr>
        </p:nvSpPr>
        <p:spPr/>
        <p:txBody>
          <a:bodyPr>
            <a:normAutofit fontScale="62500" lnSpcReduction="20000"/>
          </a:bodyPr>
          <a:lstStyle/>
          <a:p>
            <a:endParaRPr lang="sl-SI" dirty="0" smtClean="0"/>
          </a:p>
          <a:p>
            <a:pPr algn="ctr">
              <a:buNone/>
            </a:pPr>
            <a:r>
              <a:rPr lang="sl-SI" dirty="0" err="1" smtClean="0">
                <a:solidFill>
                  <a:schemeClr val="accent3"/>
                </a:solidFill>
                <a:latin typeface="Comic Sans MS" pitchFamily="66" charset="0"/>
              </a:rPr>
              <a:t>Cottage</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cheese</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filling</a:t>
            </a:r>
            <a:r>
              <a:rPr lang="sl-SI" dirty="0" smtClean="0">
                <a:solidFill>
                  <a:schemeClr val="accent3"/>
                </a:solidFill>
                <a:latin typeface="Comic Sans MS" pitchFamily="66" charset="0"/>
              </a:rPr>
              <a:t>:</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50 dag </a:t>
            </a:r>
            <a:r>
              <a:rPr lang="sl-SI" dirty="0" err="1" smtClean="0">
                <a:solidFill>
                  <a:schemeClr val="accent3"/>
                </a:solidFill>
                <a:latin typeface="Comic Sans MS" pitchFamily="66" charset="0"/>
              </a:rPr>
              <a:t>curd</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1 </a:t>
            </a:r>
            <a:r>
              <a:rPr lang="sl-SI" dirty="0" err="1" smtClean="0">
                <a:solidFill>
                  <a:schemeClr val="accent3"/>
                </a:solidFill>
                <a:latin typeface="Comic Sans MS" pitchFamily="66" charset="0"/>
              </a:rPr>
              <a:t>egg</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1 dl </a:t>
            </a:r>
            <a:r>
              <a:rPr lang="sl-SI" dirty="0" err="1" smtClean="0">
                <a:solidFill>
                  <a:schemeClr val="accent3"/>
                </a:solidFill>
                <a:latin typeface="Comic Sans MS" pitchFamily="66" charset="0"/>
              </a:rPr>
              <a:t>sour</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cream</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2 </a:t>
            </a:r>
            <a:r>
              <a:rPr lang="sl-SI" dirty="0" err="1" smtClean="0">
                <a:solidFill>
                  <a:schemeClr val="accent3"/>
                </a:solidFill>
                <a:latin typeface="Comic Sans MS" pitchFamily="66" charset="0"/>
              </a:rPr>
              <a:t>tablespoons</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raisins</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soaked</a:t>
            </a:r>
            <a:r>
              <a:rPr lang="sl-SI" dirty="0" smtClean="0">
                <a:solidFill>
                  <a:schemeClr val="accent3"/>
                </a:solidFill>
                <a:latin typeface="Comic Sans MS" pitchFamily="66" charset="0"/>
              </a:rPr>
              <a:t> in rum</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a </a:t>
            </a:r>
            <a:r>
              <a:rPr lang="sl-SI" dirty="0" err="1" smtClean="0">
                <a:solidFill>
                  <a:schemeClr val="accent3"/>
                </a:solidFill>
                <a:latin typeface="Comic Sans MS" pitchFamily="66" charset="0"/>
              </a:rPr>
              <a:t>little</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vanilla</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15 dag </a:t>
            </a:r>
            <a:r>
              <a:rPr lang="sl-SI" dirty="0" err="1" smtClean="0">
                <a:solidFill>
                  <a:schemeClr val="accent3"/>
                </a:solidFill>
                <a:latin typeface="Comic Sans MS" pitchFamily="66" charset="0"/>
              </a:rPr>
              <a:t>sugar</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err="1" smtClean="0">
                <a:solidFill>
                  <a:schemeClr val="accent3"/>
                </a:solidFill>
                <a:latin typeface="Comic Sans MS" pitchFamily="66" charset="0"/>
              </a:rPr>
              <a:t>Walnut</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filling</a:t>
            </a:r>
            <a:r>
              <a:rPr lang="sl-SI" dirty="0" smtClean="0">
                <a:solidFill>
                  <a:schemeClr val="accent3"/>
                </a:solidFill>
                <a:latin typeface="Comic Sans MS" pitchFamily="66" charset="0"/>
              </a:rPr>
              <a:t>:</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25 dag </a:t>
            </a:r>
            <a:r>
              <a:rPr lang="sl-SI" dirty="0" err="1" smtClean="0">
                <a:solidFill>
                  <a:schemeClr val="accent3"/>
                </a:solidFill>
                <a:latin typeface="Comic Sans MS" pitchFamily="66" charset="0"/>
              </a:rPr>
              <a:t>ground</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walnuts</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10 dag </a:t>
            </a:r>
            <a:r>
              <a:rPr lang="sl-SI" dirty="0" err="1" smtClean="0">
                <a:solidFill>
                  <a:schemeClr val="accent3"/>
                </a:solidFill>
                <a:latin typeface="Comic Sans MS" pitchFamily="66" charset="0"/>
              </a:rPr>
              <a:t>sugar</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a </a:t>
            </a:r>
            <a:r>
              <a:rPr lang="sl-SI" dirty="0" err="1" smtClean="0">
                <a:solidFill>
                  <a:schemeClr val="accent3"/>
                </a:solidFill>
                <a:latin typeface="Comic Sans MS" pitchFamily="66" charset="0"/>
              </a:rPr>
              <a:t>little</a:t>
            </a:r>
            <a:r>
              <a:rPr lang="sl-SI" dirty="0" smtClean="0">
                <a:solidFill>
                  <a:schemeClr val="accent3"/>
                </a:solidFill>
                <a:latin typeface="Comic Sans MS" pitchFamily="66" charset="0"/>
              </a:rPr>
              <a:t> </a:t>
            </a:r>
            <a:r>
              <a:rPr lang="sl-SI" dirty="0" err="1" smtClean="0">
                <a:solidFill>
                  <a:schemeClr val="accent3"/>
                </a:solidFill>
                <a:latin typeface="Comic Sans MS" pitchFamily="66" charset="0"/>
              </a:rPr>
              <a:t>cinnamon</a:t>
            </a: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r>
              <a:rPr lang="sl-SI" dirty="0" smtClean="0">
                <a:solidFill>
                  <a:schemeClr val="accent3"/>
                </a:solidFill>
                <a:latin typeface="Comic Sans MS" pitchFamily="66" charset="0"/>
              </a:rPr>
              <a:t/>
            </a:r>
            <a:br>
              <a:rPr lang="sl-SI" dirty="0" smtClean="0">
                <a:solidFill>
                  <a:schemeClr val="accent3"/>
                </a:solidFill>
                <a:latin typeface="Comic Sans MS" pitchFamily="66" charset="0"/>
              </a:rPr>
            </a:br>
            <a:endParaRPr lang="sl-SI" dirty="0" smtClean="0">
              <a:solidFill>
                <a:schemeClr val="accent3"/>
              </a:solidFill>
              <a:latin typeface="Comic Sans MS" pitchFamily="66" charset="0"/>
            </a:endParaRPr>
          </a:p>
          <a:p>
            <a:pPr algn="ctr">
              <a:buNone/>
            </a:pPr>
            <a:r>
              <a:rPr lang="sl-SI" dirty="0" smtClean="0">
                <a:solidFill>
                  <a:schemeClr val="accent3"/>
                </a:solidFill>
                <a:latin typeface="Comic Sans MS" pitchFamily="66" charset="0"/>
              </a:rPr>
              <a:t>     </a:t>
            </a:r>
            <a:r>
              <a:rPr lang="en-US" dirty="0" smtClean="0">
                <a:solidFill>
                  <a:schemeClr val="accent3"/>
                </a:solidFill>
                <a:latin typeface="Comic Sans MS" pitchFamily="66" charset="0"/>
              </a:rPr>
              <a:t>Apple filling for strudel as we do. Grated apples sprayed with a little lemon juice, it does not oxidize, add sugar and grated lemon peel. Add</a:t>
            </a:r>
            <a:br>
              <a:rPr lang="en-US" dirty="0" smtClean="0">
                <a:solidFill>
                  <a:schemeClr val="accent3"/>
                </a:solidFill>
                <a:latin typeface="Comic Sans MS" pitchFamily="66" charset="0"/>
              </a:rPr>
            </a:br>
            <a:r>
              <a:rPr lang="en-US" dirty="0" smtClean="0">
                <a:solidFill>
                  <a:schemeClr val="accent3"/>
                </a:solidFill>
                <a:latin typeface="Comic Sans MS" pitchFamily="66" charset="0"/>
              </a:rPr>
              <a:t>a little cinnamon</a:t>
            </a:r>
            <a:endParaRPr lang="en-GB" dirty="0" smtClean="0">
              <a:solidFill>
                <a:schemeClr val="accent3"/>
              </a:solidFill>
              <a:latin typeface="Comic Sans MS" pitchFamily="66" charset="0"/>
            </a:endParaRPr>
          </a:p>
        </p:txBody>
      </p:sp>
      <p:sp>
        <p:nvSpPr>
          <p:cNvPr id="4" name="5-kraka zvezda 3"/>
          <p:cNvSpPr/>
          <p:nvPr/>
        </p:nvSpPr>
        <p:spPr>
          <a:xfrm>
            <a:off x="3143240" y="2143116"/>
            <a:ext cx="285752"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5-kraka zvezda 4"/>
          <p:cNvSpPr/>
          <p:nvPr/>
        </p:nvSpPr>
        <p:spPr>
          <a:xfrm>
            <a:off x="3500430" y="4071942"/>
            <a:ext cx="285752" cy="357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kraka zvezda 5"/>
          <p:cNvSpPr/>
          <p:nvPr/>
        </p:nvSpPr>
        <p:spPr>
          <a:xfrm>
            <a:off x="571472" y="5500702"/>
            <a:ext cx="285752"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grada vsebine 2"/>
          <p:cNvSpPr>
            <a:spLocks noGrp="1"/>
          </p:cNvSpPr>
          <p:nvPr>
            <p:ph idx="1"/>
          </p:nvPr>
        </p:nvSpPr>
        <p:spPr>
          <a:xfrm>
            <a:off x="457200" y="1935480"/>
            <a:ext cx="8229600" cy="4708230"/>
          </a:xfrm>
        </p:spPr>
        <p:txBody>
          <a:bodyPr>
            <a:noAutofit/>
          </a:bodyPr>
          <a:lstStyle/>
          <a:p>
            <a:pPr algn="ctr"/>
            <a:r>
              <a:rPr lang="sl-SI" sz="1600" dirty="0" smtClean="0">
                <a:solidFill>
                  <a:schemeClr val="accent3"/>
                </a:solidFill>
                <a:latin typeface="Comic Sans MS" pitchFamily="66" charset="0"/>
              </a:rPr>
              <a:t>INSTRUCTIONS:</a:t>
            </a:r>
          </a:p>
          <a:p>
            <a:pPr algn="ctr">
              <a:buNone/>
            </a:pPr>
            <a:r>
              <a:rPr lang="en-US" sz="1600" dirty="0" smtClean="0">
                <a:solidFill>
                  <a:schemeClr val="accent3"/>
                </a:solidFill>
                <a:latin typeface="Comic Sans MS" pitchFamily="66" charset="0"/>
              </a:rPr>
              <a:t>From the ingredients to make pastry dough, which must cover at least one hour rest. Then, stretch and cut the size of the baking. Make our work if we buy has certainly dough.</a:t>
            </a:r>
            <a:br>
              <a:rPr lang="en-US" sz="1600" dirty="0" smtClean="0">
                <a:solidFill>
                  <a:schemeClr val="accent3"/>
                </a:solidFill>
                <a:latin typeface="Comic Sans MS" pitchFamily="66" charset="0"/>
              </a:rPr>
            </a:br>
            <a:r>
              <a:rPr lang="en-US" sz="1600" dirty="0" smtClean="0">
                <a:solidFill>
                  <a:schemeClr val="accent3"/>
                </a:solidFill>
                <a:latin typeface="Comic Sans MS" pitchFamily="66" charset="0"/>
              </a:rPr>
              <a:t/>
            </a:r>
            <a:br>
              <a:rPr lang="en-US" sz="1600" dirty="0" smtClean="0">
                <a:solidFill>
                  <a:schemeClr val="accent3"/>
                </a:solidFill>
                <a:latin typeface="Comic Sans MS" pitchFamily="66" charset="0"/>
              </a:rPr>
            </a:br>
            <a:r>
              <a:rPr lang="en-US" sz="1600" dirty="0" smtClean="0">
                <a:solidFill>
                  <a:schemeClr val="accent3"/>
                </a:solidFill>
                <a:latin typeface="Comic Sans MS" pitchFamily="66" charset="0"/>
              </a:rPr>
              <a:t>Grind poppy seeds and pour the hot milk. Stir in sugar and cinnamon and allow to cool. You can also stir in a little butter, then filling is better.</a:t>
            </a:r>
            <a:br>
              <a:rPr lang="en-US" sz="1600" dirty="0" smtClean="0">
                <a:solidFill>
                  <a:schemeClr val="accent3"/>
                </a:solidFill>
                <a:latin typeface="Comic Sans MS" pitchFamily="66" charset="0"/>
              </a:rPr>
            </a:br>
            <a:r>
              <a:rPr lang="en-US" sz="1600" dirty="0" smtClean="0">
                <a:solidFill>
                  <a:schemeClr val="accent3"/>
                </a:solidFill>
                <a:latin typeface="Comic Sans MS" pitchFamily="66" charset="0"/>
              </a:rPr>
              <a:t/>
            </a:r>
            <a:br>
              <a:rPr lang="en-US" sz="1600" dirty="0" smtClean="0">
                <a:solidFill>
                  <a:schemeClr val="accent3"/>
                </a:solidFill>
                <a:latin typeface="Comic Sans MS" pitchFamily="66" charset="0"/>
              </a:rPr>
            </a:br>
            <a:r>
              <a:rPr lang="en-US" sz="1600" dirty="0" smtClean="0">
                <a:solidFill>
                  <a:schemeClr val="accent3"/>
                </a:solidFill>
                <a:latin typeface="Comic Sans MS" pitchFamily="66" charset="0"/>
              </a:rPr>
              <a:t>Brush baking tray with grease well, place the bottom of the stretched dough by spraying the fat, add another layer of dough and filling brush with poppy. After a given</a:t>
            </a:r>
            <a:br>
              <a:rPr lang="en-US" sz="1600" dirty="0" smtClean="0">
                <a:solidFill>
                  <a:schemeClr val="accent3"/>
                </a:solidFill>
                <a:latin typeface="Comic Sans MS" pitchFamily="66" charset="0"/>
              </a:rPr>
            </a:br>
            <a:r>
              <a:rPr lang="en-US" sz="1600" dirty="0" smtClean="0">
                <a:solidFill>
                  <a:schemeClr val="accent3"/>
                </a:solidFill>
                <a:latin typeface="Comic Sans MS" pitchFamily="66" charset="0"/>
              </a:rPr>
              <a:t/>
            </a:r>
            <a:br>
              <a:rPr lang="en-US" sz="1600" dirty="0" smtClean="0">
                <a:solidFill>
                  <a:schemeClr val="accent3"/>
                </a:solidFill>
                <a:latin typeface="Comic Sans MS" pitchFamily="66" charset="0"/>
              </a:rPr>
            </a:br>
            <a:r>
              <a:rPr lang="en-US" sz="1600" dirty="0" smtClean="0">
                <a:solidFill>
                  <a:schemeClr val="accent3"/>
                </a:solidFill>
                <a:latin typeface="Comic Sans MS" pitchFamily="66" charset="0"/>
              </a:rPr>
              <a:t>another layer of dough, brush with cottage cheese filling, then again, the dough and sprinkle with nuts, then batter and then again apple filling. Each layer</a:t>
            </a:r>
            <a:br>
              <a:rPr lang="en-US" sz="1600" dirty="0" smtClean="0">
                <a:solidFill>
                  <a:schemeClr val="accent3"/>
                </a:solidFill>
                <a:latin typeface="Comic Sans MS" pitchFamily="66" charset="0"/>
              </a:rPr>
            </a:br>
            <a:r>
              <a:rPr lang="en-US" sz="1600" dirty="0" smtClean="0">
                <a:solidFill>
                  <a:schemeClr val="accent3"/>
                </a:solidFill>
                <a:latin typeface="Comic Sans MS" pitchFamily="66" charset="0"/>
              </a:rPr>
              <a:t/>
            </a:r>
            <a:br>
              <a:rPr lang="en-US" sz="1600" dirty="0" smtClean="0">
                <a:solidFill>
                  <a:schemeClr val="accent3"/>
                </a:solidFill>
                <a:latin typeface="Comic Sans MS" pitchFamily="66" charset="0"/>
              </a:rPr>
            </a:br>
            <a:r>
              <a:rPr lang="en-US" sz="1600" dirty="0" smtClean="0">
                <a:solidFill>
                  <a:schemeClr val="accent3"/>
                </a:solidFill>
                <a:latin typeface="Comic Sans MS" pitchFamily="66" charset="0"/>
              </a:rPr>
              <a:t>spraying the dough with melted butter. Repeat all again at the top of the dough should be. </a:t>
            </a:r>
            <a:r>
              <a:rPr lang="en-US" sz="1600" dirty="0" err="1" smtClean="0">
                <a:solidFill>
                  <a:schemeClr val="accent3"/>
                </a:solidFill>
                <a:latin typeface="Comic Sans MS" pitchFamily="66" charset="0"/>
              </a:rPr>
              <a:t>Gibanica</a:t>
            </a:r>
            <a:r>
              <a:rPr lang="en-US" sz="1600" dirty="0" smtClean="0">
                <a:solidFill>
                  <a:schemeClr val="accent3"/>
                </a:solidFill>
                <a:latin typeface="Comic Sans MS" pitchFamily="66" charset="0"/>
              </a:rPr>
              <a:t> pour sour cream and bake for one hour at 180</a:t>
            </a:r>
            <a:br>
              <a:rPr lang="en-US" sz="1600" dirty="0" smtClean="0">
                <a:solidFill>
                  <a:schemeClr val="accent3"/>
                </a:solidFill>
                <a:latin typeface="Comic Sans MS" pitchFamily="66" charset="0"/>
              </a:rPr>
            </a:br>
            <a:r>
              <a:rPr lang="en-US" sz="1600" dirty="0" smtClean="0">
                <a:solidFill>
                  <a:schemeClr val="accent3"/>
                </a:solidFill>
                <a:latin typeface="Comic Sans MS" pitchFamily="66" charset="0"/>
              </a:rPr>
              <a:t>degrees.</a:t>
            </a:r>
            <a:endParaRPr lang="sl-SI" sz="1600" dirty="0" smtClean="0">
              <a:solidFill>
                <a:schemeClr val="accent3"/>
              </a:solidFill>
              <a:latin typeface="Comic Sans MS" pitchFamily="66" charset="0"/>
            </a:endParaRPr>
          </a:p>
        </p:txBody>
      </p:sp>
    </p:spTree>
  </p:cSld>
  <p:clrMapOvr>
    <a:masterClrMapping/>
  </p:clrMapOvr>
  <p:transition>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704088"/>
            <a:ext cx="8929718" cy="1010400"/>
          </a:xfrm>
        </p:spPr>
        <p:txBody>
          <a:bodyPr>
            <a:normAutofit fontScale="90000"/>
          </a:bodyPr>
          <a:lstStyle/>
          <a:p>
            <a:pPr algn="ctr"/>
            <a:r>
              <a:rPr lang="sl-SI" sz="4000" dirty="0" smtClean="0">
                <a:solidFill>
                  <a:schemeClr val="accent2"/>
                </a:solidFill>
                <a:latin typeface="Jokerman" pitchFamily="82" charset="0"/>
              </a:rPr>
              <a:t>WHERE WE FIND FOOD IN SLOVENIA</a:t>
            </a:r>
            <a:endParaRPr lang="en-GB" sz="4000" dirty="0">
              <a:solidFill>
                <a:schemeClr val="accent2"/>
              </a:solidFill>
              <a:latin typeface="Jokerman" pitchFamily="82" charset="0"/>
            </a:endParaRPr>
          </a:p>
        </p:txBody>
      </p:sp>
      <p:sp>
        <p:nvSpPr>
          <p:cNvPr id="3" name="Ograda vsebine 2"/>
          <p:cNvSpPr>
            <a:spLocks noGrp="1"/>
          </p:cNvSpPr>
          <p:nvPr>
            <p:ph idx="1"/>
          </p:nvPr>
        </p:nvSpPr>
        <p:spPr/>
        <p:txBody>
          <a:bodyPr/>
          <a:lstStyle/>
          <a:p>
            <a:r>
              <a:rPr lang="sl-SI" dirty="0" smtClean="0">
                <a:solidFill>
                  <a:schemeClr val="accent3"/>
                </a:solidFill>
                <a:latin typeface="Comic Sans MS" pitchFamily="66" charset="0"/>
              </a:rPr>
              <a:t>ALL FOOD THAT WE SHOWED YOU BEFORE IS </a:t>
            </a:r>
            <a:r>
              <a:rPr lang="sl-SI" dirty="0" smtClean="0">
                <a:solidFill>
                  <a:schemeClr val="accent3"/>
                </a:solidFill>
                <a:latin typeface="Comic Sans MS" pitchFamily="66" charset="0"/>
              </a:rPr>
              <a:t>AVAILABLE </a:t>
            </a:r>
            <a:r>
              <a:rPr lang="sl-SI" dirty="0" smtClean="0">
                <a:solidFill>
                  <a:schemeClr val="accent3"/>
                </a:solidFill>
                <a:latin typeface="Comic Sans MS" pitchFamily="66" charset="0"/>
              </a:rPr>
              <a:t>IN STORES LIKE: INTERSPAR,  SPAR, </a:t>
            </a:r>
            <a:r>
              <a:rPr lang="sl-SI" dirty="0" smtClean="0">
                <a:solidFill>
                  <a:schemeClr val="accent3"/>
                </a:solidFill>
                <a:latin typeface="Comic Sans MS" pitchFamily="66" charset="0"/>
              </a:rPr>
              <a:t>MERCATOR</a:t>
            </a:r>
            <a:r>
              <a:rPr lang="sl-SI" dirty="0" smtClean="0">
                <a:solidFill>
                  <a:schemeClr val="accent3"/>
                </a:solidFill>
                <a:latin typeface="Comic Sans MS" pitchFamily="66" charset="0"/>
              </a:rPr>
              <a:t>, TUŠ, LIDL, HOFER, EUROSPIN, </a:t>
            </a:r>
            <a:r>
              <a:rPr lang="sl-SI" dirty="0" smtClean="0">
                <a:solidFill>
                  <a:schemeClr val="accent3"/>
                </a:solidFill>
                <a:latin typeface="Comic Sans MS" pitchFamily="66" charset="0"/>
              </a:rPr>
              <a:t>AT</a:t>
            </a:r>
            <a:r>
              <a:rPr lang="sl-SI" dirty="0" smtClean="0">
                <a:solidFill>
                  <a:schemeClr val="accent3"/>
                </a:solidFill>
                <a:latin typeface="Comic Sans MS" pitchFamily="66" charset="0"/>
              </a:rPr>
              <a:t> </a:t>
            </a:r>
            <a:r>
              <a:rPr lang="sl-SI" dirty="0" smtClean="0">
                <a:solidFill>
                  <a:schemeClr val="accent3"/>
                </a:solidFill>
                <a:latin typeface="Comic Sans MS" pitchFamily="66" charset="0"/>
              </a:rPr>
              <a:t>MARKETS, …</a:t>
            </a:r>
          </a:p>
          <a:p>
            <a:pPr>
              <a:buNone/>
            </a:pPr>
            <a:endParaRPr lang="en-GB" dirty="0">
              <a:solidFill>
                <a:schemeClr val="accent3"/>
              </a:solidFill>
              <a:latin typeface="Comic Sans MS" pitchFamily="66" charset="0"/>
            </a:endParaRPr>
          </a:p>
        </p:txBody>
      </p:sp>
      <p:pic>
        <p:nvPicPr>
          <p:cNvPr id="1026" name="Picture 2" descr="http://discoverecclesall.co.uk/plots/l/134.jpg"/>
          <p:cNvPicPr>
            <a:picLocks noChangeAspect="1" noChangeArrowheads="1"/>
          </p:cNvPicPr>
          <p:nvPr/>
        </p:nvPicPr>
        <p:blipFill>
          <a:blip r:embed="rId2" cstate="print"/>
          <a:srcRect/>
          <a:stretch>
            <a:fillRect/>
          </a:stretch>
        </p:blipFill>
        <p:spPr bwMode="auto">
          <a:xfrm>
            <a:off x="642910" y="3643314"/>
            <a:ext cx="2079608" cy="1559706"/>
          </a:xfrm>
          <a:prstGeom prst="rect">
            <a:avLst/>
          </a:prstGeom>
          <a:noFill/>
        </p:spPr>
      </p:pic>
      <p:pic>
        <p:nvPicPr>
          <p:cNvPr id="1028" name="Picture 4" descr="http://img.rtvslo.si/upload/zabava/tu_2_show.jpg"/>
          <p:cNvPicPr>
            <a:picLocks noChangeAspect="1" noChangeArrowheads="1"/>
          </p:cNvPicPr>
          <p:nvPr/>
        </p:nvPicPr>
        <p:blipFill>
          <a:blip r:embed="rId3" cstate="print"/>
          <a:srcRect/>
          <a:stretch>
            <a:fillRect/>
          </a:stretch>
        </p:blipFill>
        <p:spPr bwMode="auto">
          <a:xfrm>
            <a:off x="2857489" y="3643315"/>
            <a:ext cx="2095515" cy="1571636"/>
          </a:xfrm>
          <a:prstGeom prst="rect">
            <a:avLst/>
          </a:prstGeom>
          <a:noFill/>
        </p:spPr>
      </p:pic>
      <p:pic>
        <p:nvPicPr>
          <p:cNvPr id="1030" name="Picture 6" descr="http://www.smedia.rs/vesti/slike/news_7408.jpg"/>
          <p:cNvPicPr>
            <a:picLocks noChangeAspect="1" noChangeArrowheads="1"/>
          </p:cNvPicPr>
          <p:nvPr/>
        </p:nvPicPr>
        <p:blipFill>
          <a:blip r:embed="rId4" cstate="print"/>
          <a:srcRect/>
          <a:stretch>
            <a:fillRect/>
          </a:stretch>
        </p:blipFill>
        <p:spPr bwMode="auto">
          <a:xfrm>
            <a:off x="5072066" y="3643314"/>
            <a:ext cx="2301559" cy="1571636"/>
          </a:xfrm>
          <a:prstGeom prst="rect">
            <a:avLst/>
          </a:prstGeom>
          <a:noFill/>
        </p:spPr>
      </p:pic>
      <p:pic>
        <p:nvPicPr>
          <p:cNvPr id="1032" name="Picture 8" descr="http://beta.finance-on.net/galerije/93/lidl%20002.jpg"/>
          <p:cNvPicPr>
            <a:picLocks noChangeAspect="1" noChangeArrowheads="1"/>
          </p:cNvPicPr>
          <p:nvPr/>
        </p:nvPicPr>
        <p:blipFill>
          <a:blip r:embed="rId5" cstate="print"/>
          <a:srcRect/>
          <a:stretch>
            <a:fillRect/>
          </a:stretch>
        </p:blipFill>
        <p:spPr bwMode="auto">
          <a:xfrm>
            <a:off x="571472" y="5232785"/>
            <a:ext cx="2166953" cy="1625215"/>
          </a:xfrm>
          <a:prstGeom prst="rect">
            <a:avLst/>
          </a:prstGeom>
          <a:noFill/>
        </p:spPr>
      </p:pic>
      <p:pic>
        <p:nvPicPr>
          <p:cNvPr id="1034" name="Picture 10" descr="http://www.movendo.biz/notizie/immagini/negozio_eurospin.gif"/>
          <p:cNvPicPr>
            <a:picLocks noChangeAspect="1" noChangeArrowheads="1"/>
          </p:cNvPicPr>
          <p:nvPr/>
        </p:nvPicPr>
        <p:blipFill>
          <a:blip r:embed="rId6" cstate="print"/>
          <a:srcRect/>
          <a:stretch>
            <a:fillRect/>
          </a:stretch>
        </p:blipFill>
        <p:spPr bwMode="auto">
          <a:xfrm>
            <a:off x="7358082" y="4500570"/>
            <a:ext cx="1785917" cy="2357430"/>
          </a:xfrm>
          <a:prstGeom prst="rect">
            <a:avLst/>
          </a:prstGeom>
          <a:noFill/>
        </p:spPr>
      </p:pic>
      <p:pic>
        <p:nvPicPr>
          <p:cNvPr id="1036" name="Picture 12" descr="http://i25.tinypic.com/23wv7ed.jpg"/>
          <p:cNvPicPr>
            <a:picLocks noChangeAspect="1" noChangeArrowheads="1"/>
          </p:cNvPicPr>
          <p:nvPr/>
        </p:nvPicPr>
        <p:blipFill>
          <a:blip r:embed="rId7" cstate="print"/>
          <a:srcRect/>
          <a:stretch>
            <a:fillRect/>
          </a:stretch>
        </p:blipFill>
        <p:spPr bwMode="auto">
          <a:xfrm>
            <a:off x="2857488" y="5286388"/>
            <a:ext cx="2071702" cy="1571612"/>
          </a:xfrm>
          <a:prstGeom prst="rect">
            <a:avLst/>
          </a:prstGeom>
          <a:noFill/>
        </p:spPr>
      </p:pic>
      <p:pic>
        <p:nvPicPr>
          <p:cNvPr id="1038" name="Picture 14" descr="http://beta.finance-on.net/pics/cache_ho/hofer1.1192094238.jpg"/>
          <p:cNvPicPr>
            <a:picLocks noChangeAspect="1" noChangeArrowheads="1"/>
          </p:cNvPicPr>
          <p:nvPr/>
        </p:nvPicPr>
        <p:blipFill>
          <a:blip r:embed="rId8" cstate="print"/>
          <a:srcRect/>
          <a:stretch>
            <a:fillRect/>
          </a:stretch>
        </p:blipFill>
        <p:spPr bwMode="auto">
          <a:xfrm>
            <a:off x="5000628" y="5286388"/>
            <a:ext cx="2357454" cy="15716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dirty="0" smtClean="0">
                <a:solidFill>
                  <a:schemeClr val="accent2"/>
                </a:solidFill>
                <a:latin typeface="Jokerman" pitchFamily="82" charset="0"/>
              </a:rPr>
              <a:t>AUTHORS: LEONIDA AND MOJCA</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normAutofit lnSpcReduction="10000"/>
          </a:bodyPr>
          <a:lstStyle/>
          <a:p>
            <a:r>
              <a:rPr lang="sl-SI" dirty="0" smtClean="0">
                <a:solidFill>
                  <a:schemeClr val="accent3"/>
                </a:solidFill>
                <a:latin typeface="Comic Sans MS" pitchFamily="66" charset="0"/>
              </a:rPr>
              <a:t>WE ARE 13 YEARS OLD. WE </a:t>
            </a:r>
            <a:r>
              <a:rPr lang="sl-SI" dirty="0" smtClean="0">
                <a:solidFill>
                  <a:schemeClr val="accent3"/>
                </a:solidFill>
                <a:latin typeface="Comic Sans MS" pitchFamily="66" charset="0"/>
              </a:rPr>
              <a:t>VISIT THE PRIMARY </a:t>
            </a:r>
            <a:r>
              <a:rPr lang="sl-SI" dirty="0" smtClean="0">
                <a:solidFill>
                  <a:schemeClr val="accent3"/>
                </a:solidFill>
                <a:latin typeface="Comic Sans MS" pitchFamily="66" charset="0"/>
              </a:rPr>
              <a:t>SCHOOL IN BELTINCI. WE BOTH LIKE </a:t>
            </a:r>
            <a:r>
              <a:rPr lang="sl-SI" dirty="0" smtClean="0">
                <a:solidFill>
                  <a:schemeClr val="accent3"/>
                </a:solidFill>
                <a:latin typeface="Comic Sans MS" pitchFamily="66" charset="0"/>
              </a:rPr>
              <a:t>ENGLISH</a:t>
            </a:r>
            <a:r>
              <a:rPr lang="sl-SI" dirty="0" smtClean="0">
                <a:solidFill>
                  <a:schemeClr val="accent3"/>
                </a:solidFill>
                <a:latin typeface="Comic Sans MS" pitchFamily="66" charset="0"/>
              </a:rPr>
              <a:t>. WE MADE THIS PRESENTATION FOR YOU TO HAVE FUN AND MEET THE MEALS IN OUR COUNTRY – SLOVENIA. HOPE YOU HAD FUN </a:t>
            </a:r>
            <a:r>
              <a:rPr lang="sl-SI" smtClean="0">
                <a:solidFill>
                  <a:schemeClr val="accent3"/>
                </a:solidFill>
                <a:latin typeface="Comic Sans MS" pitchFamily="66" charset="0"/>
              </a:rPr>
              <a:t>AND </a:t>
            </a:r>
            <a:r>
              <a:rPr lang="sl-SI" smtClean="0">
                <a:solidFill>
                  <a:schemeClr val="accent3"/>
                </a:solidFill>
                <a:latin typeface="Comic Sans MS" pitchFamily="66" charset="0"/>
              </a:rPr>
              <a:t>ENYOYED IT.   </a:t>
            </a:r>
            <a:endParaRPr lang="sl-SI" dirty="0" smtClean="0">
              <a:solidFill>
                <a:schemeClr val="accent3"/>
              </a:solidFill>
              <a:latin typeface="Comic Sans MS" pitchFamily="66" charset="0"/>
            </a:endParaRPr>
          </a:p>
          <a:p>
            <a:endParaRPr lang="sl-SI" dirty="0" smtClean="0">
              <a:solidFill>
                <a:schemeClr val="accent3"/>
              </a:solidFill>
              <a:latin typeface="Comic Sans MS" pitchFamily="66" charset="0"/>
            </a:endParaRPr>
          </a:p>
          <a:p>
            <a:pPr algn="r">
              <a:buNone/>
            </a:pPr>
            <a:r>
              <a:rPr lang="sl-SI" dirty="0" smtClean="0">
                <a:solidFill>
                  <a:schemeClr val="accent3"/>
                </a:solidFill>
                <a:latin typeface="Comic Sans MS" pitchFamily="66" charset="0"/>
              </a:rPr>
              <a:t> </a:t>
            </a:r>
          </a:p>
          <a:p>
            <a:pPr algn="r">
              <a:buNone/>
            </a:pPr>
            <a:endParaRPr lang="sl-SI" dirty="0" smtClean="0">
              <a:solidFill>
                <a:schemeClr val="accent3"/>
              </a:solidFill>
              <a:latin typeface="Kunstler Script" pitchFamily="66" charset="0"/>
            </a:endParaRPr>
          </a:p>
          <a:p>
            <a:pPr algn="r">
              <a:buNone/>
            </a:pPr>
            <a:r>
              <a:rPr lang="sl-SI" dirty="0" smtClean="0">
                <a:solidFill>
                  <a:schemeClr val="accent3"/>
                </a:solidFill>
                <a:latin typeface="Kunstler Script" pitchFamily="66" charset="0"/>
              </a:rPr>
              <a:t>LEONIDA  </a:t>
            </a:r>
            <a:r>
              <a:rPr lang="sl-SI" dirty="0" err="1" smtClean="0">
                <a:solidFill>
                  <a:schemeClr val="accent3"/>
                </a:solidFill>
                <a:latin typeface="Kunstler Script" pitchFamily="66" charset="0"/>
              </a:rPr>
              <a:t>and</a:t>
            </a:r>
            <a:r>
              <a:rPr lang="sl-SI" dirty="0" smtClean="0">
                <a:solidFill>
                  <a:schemeClr val="accent3"/>
                </a:solidFill>
                <a:latin typeface="Kunstler Script" pitchFamily="66" charset="0"/>
              </a:rPr>
              <a:t> MOJCA</a:t>
            </a:r>
          </a:p>
          <a:p>
            <a:pPr algn="r">
              <a:buNone/>
            </a:pPr>
            <a:endParaRPr lang="en-GB" dirty="0">
              <a:solidFill>
                <a:schemeClr val="accent3"/>
              </a:solidFill>
              <a:latin typeface="Elephant"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INTRODUCTION</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pPr algn="ctr"/>
            <a:r>
              <a:rPr lang="sl-SI" dirty="0" smtClean="0">
                <a:solidFill>
                  <a:schemeClr val="accent3"/>
                </a:solidFill>
                <a:latin typeface="Comic Sans MS" pitchFamily="66" charset="0"/>
              </a:rPr>
              <a:t>IN SLOVENIA WE HAVE A LOT OF DIFFERENT KINDS OF FOOD. WE ALSO HAVE LOTS OF MEALS LIKE: BREAKFAST, LUNCH, DINNER AND BETWEEN THE MAIN MEALS THERE ARE SNACKS. IN THE NEXT SLIDES YOU HAVE THEM PRESENTED A LITTLE MORE DETAILED.</a:t>
            </a:r>
            <a:endParaRPr lang="en-GB" dirty="0">
              <a:solidFill>
                <a:schemeClr val="accent3"/>
              </a:solidFill>
              <a:latin typeface="Comic Sans MS" pitchFamily="66" charset="0"/>
            </a:endParaRPr>
          </a:p>
        </p:txBody>
      </p:sp>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BREAKFAST</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r>
              <a:rPr lang="sl-SI" dirty="0" smtClean="0">
                <a:solidFill>
                  <a:schemeClr val="accent3"/>
                </a:solidFill>
                <a:latin typeface="Comic Sans MS" pitchFamily="66" charset="0"/>
              </a:rPr>
              <a:t>BREAKFAST IS </a:t>
            </a:r>
            <a:r>
              <a:rPr lang="sl-SI" dirty="0" smtClean="0">
                <a:solidFill>
                  <a:schemeClr val="accent3"/>
                </a:solidFill>
                <a:latin typeface="Comic Sans MS" pitchFamily="66" charset="0"/>
              </a:rPr>
              <a:t>THE FIRST MEAL OF THE DAY. IT’S BETWEEN 7 AND 10 O’CLOCK. THIS MEAL IS A LIGHT MEAL – IT MEANS THAT FOOD IS NOT VERY HEAVY. PEOPLE USUALLY EAT YOGURT, FRUIT, BREAD AND JAM, CEREAL AND DRINK MILK, TEA OR COFFEE.</a:t>
            </a:r>
            <a:endParaRPr lang="en-GB" dirty="0">
              <a:solidFill>
                <a:schemeClr val="accent3"/>
              </a:solidFill>
              <a:latin typeface="Comic Sans MS" pitchFamily="66" charset="0"/>
            </a:endParaRPr>
          </a:p>
        </p:txBody>
      </p:sp>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PICTURES OF BREAKFAST</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endParaRPr lang="en-GB" dirty="0"/>
          </a:p>
        </p:txBody>
      </p:sp>
      <p:pic>
        <p:nvPicPr>
          <p:cNvPr id="50178" name="Picture 2" descr="http://shrani.si/f/1l/NW/aKRAeI8/1214-jogurt-tek-narav-13.jpg"/>
          <p:cNvPicPr>
            <a:picLocks noChangeAspect="1" noChangeArrowheads="1"/>
          </p:cNvPicPr>
          <p:nvPr/>
        </p:nvPicPr>
        <p:blipFill>
          <a:blip r:embed="rId2" cstate="print"/>
          <a:srcRect/>
          <a:stretch>
            <a:fillRect/>
          </a:stretch>
        </p:blipFill>
        <p:spPr bwMode="auto">
          <a:xfrm>
            <a:off x="357158" y="1857364"/>
            <a:ext cx="2357454" cy="2357454"/>
          </a:xfrm>
          <a:prstGeom prst="rect">
            <a:avLst/>
          </a:prstGeom>
          <a:noFill/>
        </p:spPr>
      </p:pic>
      <p:pic>
        <p:nvPicPr>
          <p:cNvPr id="50180" name="Picture 4" descr="http://www.student-info.net/sis-mapa/skupina_doc/ef/objava_datoteke/1235939957_21_californian_fruit_salad.jpg"/>
          <p:cNvPicPr>
            <a:picLocks noChangeAspect="1" noChangeArrowheads="1"/>
          </p:cNvPicPr>
          <p:nvPr/>
        </p:nvPicPr>
        <p:blipFill>
          <a:blip r:embed="rId3" cstate="print"/>
          <a:srcRect/>
          <a:stretch>
            <a:fillRect/>
          </a:stretch>
        </p:blipFill>
        <p:spPr bwMode="auto">
          <a:xfrm>
            <a:off x="3177320" y="4000504"/>
            <a:ext cx="2214578" cy="2214578"/>
          </a:xfrm>
          <a:prstGeom prst="rect">
            <a:avLst/>
          </a:prstGeom>
          <a:noFill/>
        </p:spPr>
      </p:pic>
      <p:pic>
        <p:nvPicPr>
          <p:cNvPr id="50182" name="Picture 6" descr="http://www.bitstop.ca/pictures/winning/jam_bread.jpg"/>
          <p:cNvPicPr>
            <a:picLocks noChangeAspect="1" noChangeArrowheads="1"/>
          </p:cNvPicPr>
          <p:nvPr/>
        </p:nvPicPr>
        <p:blipFill>
          <a:blip r:embed="rId4" cstate="print"/>
          <a:srcRect/>
          <a:stretch>
            <a:fillRect/>
          </a:stretch>
        </p:blipFill>
        <p:spPr bwMode="auto">
          <a:xfrm>
            <a:off x="571472" y="4357694"/>
            <a:ext cx="2071702" cy="1714512"/>
          </a:xfrm>
          <a:prstGeom prst="rect">
            <a:avLst/>
          </a:prstGeom>
          <a:noFill/>
        </p:spPr>
      </p:pic>
      <p:pic>
        <p:nvPicPr>
          <p:cNvPr id="50184" name="Picture 8" descr="http://www.odisej.biz/library/newimages/revija/11471-2.jpg"/>
          <p:cNvPicPr>
            <a:picLocks noChangeAspect="1" noChangeArrowheads="1"/>
          </p:cNvPicPr>
          <p:nvPr/>
        </p:nvPicPr>
        <p:blipFill>
          <a:blip r:embed="rId5" cstate="print"/>
          <a:srcRect/>
          <a:stretch>
            <a:fillRect/>
          </a:stretch>
        </p:blipFill>
        <p:spPr bwMode="auto">
          <a:xfrm>
            <a:off x="6000760" y="4071942"/>
            <a:ext cx="2161995" cy="2071702"/>
          </a:xfrm>
          <a:prstGeom prst="rect">
            <a:avLst/>
          </a:prstGeom>
          <a:noFill/>
        </p:spPr>
      </p:pic>
      <p:pic>
        <p:nvPicPr>
          <p:cNvPr id="50186" name="Picture 10" descr="http://www.radioaktual.si/uploads/mleko_copy3.jpg"/>
          <p:cNvPicPr>
            <a:picLocks noChangeAspect="1" noChangeArrowheads="1"/>
          </p:cNvPicPr>
          <p:nvPr/>
        </p:nvPicPr>
        <p:blipFill>
          <a:blip r:embed="rId6" cstate="print"/>
          <a:srcRect/>
          <a:stretch>
            <a:fillRect/>
          </a:stretch>
        </p:blipFill>
        <p:spPr bwMode="auto">
          <a:xfrm>
            <a:off x="5786446" y="2000240"/>
            <a:ext cx="2357454" cy="2008170"/>
          </a:xfrm>
          <a:prstGeom prst="rect">
            <a:avLst/>
          </a:prstGeom>
          <a:noFill/>
        </p:spPr>
      </p:pic>
      <p:pic>
        <p:nvPicPr>
          <p:cNvPr id="50188" name="Picture 12" descr="http://www.planet-coffee.net/images/coffee_planet.jpg"/>
          <p:cNvPicPr>
            <a:picLocks noChangeAspect="1" noChangeArrowheads="1"/>
          </p:cNvPicPr>
          <p:nvPr/>
        </p:nvPicPr>
        <p:blipFill>
          <a:blip r:embed="rId7" cstate="print"/>
          <a:srcRect/>
          <a:stretch>
            <a:fillRect/>
          </a:stretch>
        </p:blipFill>
        <p:spPr bwMode="auto">
          <a:xfrm>
            <a:off x="3071802" y="2071678"/>
            <a:ext cx="2293922" cy="1858547"/>
          </a:xfrm>
          <a:prstGeom prst="rect">
            <a:avLst/>
          </a:prstGeom>
          <a:noFill/>
        </p:spPr>
      </p:pic>
    </p:spTree>
  </p:cSld>
  <p:clrMapOvr>
    <a:masterClrMapping/>
  </p:clrMapOvr>
  <p:transition>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LUNCH</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r>
              <a:rPr lang="sl-SI" dirty="0" smtClean="0">
                <a:solidFill>
                  <a:schemeClr val="accent3"/>
                </a:solidFill>
                <a:latin typeface="Comic Sans MS" pitchFamily="66" charset="0"/>
              </a:rPr>
              <a:t>LUNCH IS THE BIGGEST MEAL IN SLOVENIA. IT’S FROM 12 a.m. TO 2 p.m. WE EAT FOOD LIKE: BOGRAČ, GIBANICA, DÖDOLI, LANGAŠ, PIZZA, PASTA,… WE DRINK WINE, WATER, JUICE,… FOR DESERTS WE EAT GIBICE, ZLEVANKE, ICE CREAM, CHOCOLATE CUPCAKES, MUFFINS,… </a:t>
            </a:r>
            <a:endParaRPr lang="en-GB" dirty="0">
              <a:solidFill>
                <a:schemeClr val="accent3"/>
              </a:solidFill>
              <a:latin typeface="Comic Sans MS" pitchFamily="66" charset="0"/>
            </a:endParaRP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PICTURES OF LUNCH</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endParaRPr lang="en-GB" dirty="0">
              <a:latin typeface="Comic Sans MS" pitchFamily="66" charset="0"/>
            </a:endParaRPr>
          </a:p>
        </p:txBody>
      </p:sp>
      <p:pic>
        <p:nvPicPr>
          <p:cNvPr id="10242" name="Picture 2" descr="http://www.slovenia.info/pictures%5Cprogram%5C1%5C2007%5Cprekm.gibanica.1jpg_133910.jpg"/>
          <p:cNvPicPr>
            <a:picLocks noChangeAspect="1" noChangeArrowheads="1"/>
          </p:cNvPicPr>
          <p:nvPr/>
        </p:nvPicPr>
        <p:blipFill>
          <a:blip r:embed="rId2" cstate="print"/>
          <a:srcRect/>
          <a:stretch>
            <a:fillRect/>
          </a:stretch>
        </p:blipFill>
        <p:spPr bwMode="auto">
          <a:xfrm>
            <a:off x="428596" y="1928802"/>
            <a:ext cx="2714644" cy="1800714"/>
          </a:xfrm>
          <a:prstGeom prst="rect">
            <a:avLst/>
          </a:prstGeom>
          <a:noFill/>
        </p:spPr>
      </p:pic>
      <p:pic>
        <p:nvPicPr>
          <p:cNvPr id="10244" name="Picture 4" descr="http://www.puconci.si/inc/show_picture_resize.asp?path=../dokumenti/56/1/2008/bograc_1716.bmp&amp;y=111"/>
          <p:cNvPicPr>
            <a:picLocks noChangeAspect="1" noChangeArrowheads="1"/>
          </p:cNvPicPr>
          <p:nvPr/>
        </p:nvPicPr>
        <p:blipFill>
          <a:blip r:embed="rId3" cstate="print"/>
          <a:srcRect/>
          <a:stretch>
            <a:fillRect/>
          </a:stretch>
        </p:blipFill>
        <p:spPr bwMode="auto">
          <a:xfrm>
            <a:off x="3143240" y="2143116"/>
            <a:ext cx="1943629" cy="1428760"/>
          </a:xfrm>
          <a:prstGeom prst="rect">
            <a:avLst/>
          </a:prstGeom>
          <a:noFill/>
        </p:spPr>
      </p:pic>
      <p:pic>
        <p:nvPicPr>
          <p:cNvPr id="10246" name="Picture 6" descr="http://www.kulinarika.net/slikerecepti/10702-1.jpg"/>
          <p:cNvPicPr>
            <a:picLocks noChangeAspect="1" noChangeArrowheads="1"/>
          </p:cNvPicPr>
          <p:nvPr/>
        </p:nvPicPr>
        <p:blipFill>
          <a:blip r:embed="rId4" cstate="print"/>
          <a:srcRect/>
          <a:stretch>
            <a:fillRect/>
          </a:stretch>
        </p:blipFill>
        <p:spPr bwMode="auto">
          <a:xfrm>
            <a:off x="5072066" y="2071678"/>
            <a:ext cx="2188342" cy="1643074"/>
          </a:xfrm>
          <a:prstGeom prst="rect">
            <a:avLst/>
          </a:prstGeom>
          <a:noFill/>
        </p:spPr>
      </p:pic>
      <p:pic>
        <p:nvPicPr>
          <p:cNvPr id="10248" name="Picture 8" descr="http://www.pictureslovenia.com/media/img/pic/500/913/1804401589398980.jpg"/>
          <p:cNvPicPr>
            <a:picLocks noChangeAspect="1" noChangeArrowheads="1"/>
          </p:cNvPicPr>
          <p:nvPr/>
        </p:nvPicPr>
        <p:blipFill>
          <a:blip r:embed="rId5" cstate="print"/>
          <a:srcRect/>
          <a:stretch>
            <a:fillRect/>
          </a:stretch>
        </p:blipFill>
        <p:spPr bwMode="auto">
          <a:xfrm>
            <a:off x="7286644" y="2071678"/>
            <a:ext cx="1651012" cy="1484222"/>
          </a:xfrm>
          <a:prstGeom prst="rect">
            <a:avLst/>
          </a:prstGeom>
          <a:noFill/>
        </p:spPr>
      </p:pic>
      <p:pic>
        <p:nvPicPr>
          <p:cNvPr id="10250" name="Picture 10" descr="http://www.arhivo.com/uploads/140109-pica.jpg"/>
          <p:cNvPicPr>
            <a:picLocks noChangeAspect="1" noChangeArrowheads="1"/>
          </p:cNvPicPr>
          <p:nvPr/>
        </p:nvPicPr>
        <p:blipFill>
          <a:blip r:embed="rId6" cstate="print"/>
          <a:srcRect/>
          <a:stretch>
            <a:fillRect/>
          </a:stretch>
        </p:blipFill>
        <p:spPr bwMode="auto">
          <a:xfrm>
            <a:off x="428596" y="3714753"/>
            <a:ext cx="2357453" cy="1608416"/>
          </a:xfrm>
          <a:prstGeom prst="rect">
            <a:avLst/>
          </a:prstGeom>
          <a:noFill/>
        </p:spPr>
      </p:pic>
      <p:pic>
        <p:nvPicPr>
          <p:cNvPr id="10252" name="Picture 12" descr="http://rambodoc.files.wordpress.com/2007/09/italian_pasta1.jpg"/>
          <p:cNvPicPr>
            <a:picLocks noChangeAspect="1" noChangeArrowheads="1"/>
          </p:cNvPicPr>
          <p:nvPr/>
        </p:nvPicPr>
        <p:blipFill>
          <a:blip r:embed="rId7" cstate="print"/>
          <a:srcRect/>
          <a:stretch>
            <a:fillRect/>
          </a:stretch>
        </p:blipFill>
        <p:spPr bwMode="auto">
          <a:xfrm>
            <a:off x="2857488" y="3714752"/>
            <a:ext cx="1793856" cy="1580903"/>
          </a:xfrm>
          <a:prstGeom prst="rect">
            <a:avLst/>
          </a:prstGeom>
          <a:noFill/>
        </p:spPr>
      </p:pic>
      <p:pic>
        <p:nvPicPr>
          <p:cNvPr id="10254" name="Picture 14" descr="http://www.mercator.si/_files/34376/dober_tek_rdece_vino.jpg"/>
          <p:cNvPicPr>
            <a:picLocks noChangeAspect="1" noChangeArrowheads="1"/>
          </p:cNvPicPr>
          <p:nvPr/>
        </p:nvPicPr>
        <p:blipFill>
          <a:blip r:embed="rId8" cstate="print"/>
          <a:srcRect/>
          <a:stretch>
            <a:fillRect/>
          </a:stretch>
        </p:blipFill>
        <p:spPr bwMode="auto">
          <a:xfrm>
            <a:off x="4714876" y="3714752"/>
            <a:ext cx="2286016" cy="1504380"/>
          </a:xfrm>
          <a:prstGeom prst="rect">
            <a:avLst/>
          </a:prstGeom>
          <a:noFill/>
        </p:spPr>
      </p:pic>
      <p:pic>
        <p:nvPicPr>
          <p:cNvPr id="10256" name="Picture 16" descr="http://1.bp.blogspot.com/__m8hIho0jnw/SToiKRHr5gI/AAAAAAAAAy4/ZI4oPOuylYg/s400/muffins22806_narrowweb__300x314,0.jpg"/>
          <p:cNvPicPr>
            <a:picLocks noChangeAspect="1" noChangeArrowheads="1"/>
          </p:cNvPicPr>
          <p:nvPr/>
        </p:nvPicPr>
        <p:blipFill>
          <a:blip r:embed="rId9" cstate="print"/>
          <a:srcRect/>
          <a:stretch>
            <a:fillRect/>
          </a:stretch>
        </p:blipFill>
        <p:spPr bwMode="auto">
          <a:xfrm>
            <a:off x="7143768" y="3714753"/>
            <a:ext cx="1700231" cy="1643074"/>
          </a:xfrm>
          <a:prstGeom prst="rect">
            <a:avLst/>
          </a:prstGeom>
          <a:noFill/>
        </p:spPr>
      </p:pic>
      <p:pic>
        <p:nvPicPr>
          <p:cNvPr id="10258" name="Picture 18" descr="http://fancyflours.files.wordpress.com/2007/06/ice-cream-cone.jpg"/>
          <p:cNvPicPr>
            <a:picLocks noChangeAspect="1" noChangeArrowheads="1"/>
          </p:cNvPicPr>
          <p:nvPr/>
        </p:nvPicPr>
        <p:blipFill>
          <a:blip r:embed="rId10" cstate="print"/>
          <a:srcRect/>
          <a:stretch>
            <a:fillRect/>
          </a:stretch>
        </p:blipFill>
        <p:spPr bwMode="auto">
          <a:xfrm>
            <a:off x="3714744" y="5357826"/>
            <a:ext cx="1500198" cy="1357298"/>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DINNER</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r>
              <a:rPr lang="sl-SI" dirty="0" smtClean="0">
                <a:solidFill>
                  <a:schemeClr val="accent3"/>
                </a:solidFill>
                <a:latin typeface="Comic Sans MS" pitchFamily="66" charset="0"/>
              </a:rPr>
              <a:t>DINNER IS ALSO A SMALL MEAL LIKE BREAKFAST. IT’S FROM 5 p.m. TO 7 p.m. THE FOOD IS </a:t>
            </a:r>
            <a:r>
              <a:rPr lang="sl-SI" dirty="0" smtClean="0">
                <a:solidFill>
                  <a:schemeClr val="accent3"/>
                </a:solidFill>
                <a:latin typeface="Comic Sans MS" pitchFamily="66" charset="0"/>
              </a:rPr>
              <a:t>V</a:t>
            </a:r>
            <a:r>
              <a:rPr lang="sl-SI" dirty="0" smtClean="0">
                <a:solidFill>
                  <a:schemeClr val="accent3"/>
                </a:solidFill>
                <a:latin typeface="Comic Sans MS" pitchFamily="66" charset="0"/>
              </a:rPr>
              <a:t>ERY LIGHT, </a:t>
            </a:r>
            <a:r>
              <a:rPr lang="sl-SI" dirty="0" smtClean="0">
                <a:solidFill>
                  <a:schemeClr val="accent3"/>
                </a:solidFill>
                <a:latin typeface="Comic Sans MS" pitchFamily="66" charset="0"/>
              </a:rPr>
              <a:t>LIKE FRUIT, MAYBE JUST A </a:t>
            </a:r>
            <a:r>
              <a:rPr lang="sl-SI" dirty="0" smtClean="0">
                <a:solidFill>
                  <a:schemeClr val="accent3"/>
                </a:solidFill>
                <a:latin typeface="Comic Sans MS" pitchFamily="66" charset="0"/>
              </a:rPr>
              <a:t>DRINK, </a:t>
            </a:r>
            <a:r>
              <a:rPr lang="sl-SI" dirty="0" smtClean="0">
                <a:solidFill>
                  <a:schemeClr val="accent3"/>
                </a:solidFill>
                <a:latin typeface="Comic Sans MS" pitchFamily="66" charset="0"/>
              </a:rPr>
              <a:t>LIKE MILK, HOT CHOCOLATE, TEA, </a:t>
            </a:r>
            <a:r>
              <a:rPr lang="sl-SI" dirty="0" smtClean="0">
                <a:solidFill>
                  <a:schemeClr val="accent3"/>
                </a:solidFill>
                <a:latin typeface="Comic Sans MS" pitchFamily="66" charset="0"/>
              </a:rPr>
              <a:t>COCOA,...</a:t>
            </a:r>
            <a:endParaRPr lang="en-GB" dirty="0">
              <a:solidFill>
                <a:schemeClr val="accent3"/>
              </a:solidFill>
              <a:latin typeface="Comic Sans MS" pitchFamily="66" charset="0"/>
            </a:endParaRPr>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PICTURES OF DINNER</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endParaRPr lang="en-GB" dirty="0"/>
          </a:p>
        </p:txBody>
      </p:sp>
      <p:pic>
        <p:nvPicPr>
          <p:cNvPr id="8194" name="Picture 2" descr="http://doroteos2.files.wordpress.com/2009/05/apple_logo_rainbow_fruit.jpg"/>
          <p:cNvPicPr>
            <a:picLocks noChangeAspect="1" noChangeArrowheads="1"/>
          </p:cNvPicPr>
          <p:nvPr/>
        </p:nvPicPr>
        <p:blipFill>
          <a:blip r:embed="rId2" cstate="print"/>
          <a:srcRect/>
          <a:stretch>
            <a:fillRect/>
          </a:stretch>
        </p:blipFill>
        <p:spPr bwMode="auto">
          <a:xfrm>
            <a:off x="428596" y="1785926"/>
            <a:ext cx="2628715" cy="2851145"/>
          </a:xfrm>
          <a:prstGeom prst="rect">
            <a:avLst/>
          </a:prstGeom>
          <a:noFill/>
        </p:spPr>
      </p:pic>
      <p:pic>
        <p:nvPicPr>
          <p:cNvPr id="8196" name="Picture 4" descr="http://articles.mercola.com/ImageServer/public/2007/07--july/7.5milk.jpg"/>
          <p:cNvPicPr>
            <a:picLocks noChangeAspect="1" noChangeArrowheads="1"/>
          </p:cNvPicPr>
          <p:nvPr/>
        </p:nvPicPr>
        <p:blipFill>
          <a:blip r:embed="rId3" cstate="print"/>
          <a:srcRect/>
          <a:stretch>
            <a:fillRect/>
          </a:stretch>
        </p:blipFill>
        <p:spPr bwMode="auto">
          <a:xfrm>
            <a:off x="3143240" y="2143117"/>
            <a:ext cx="2271693" cy="2143140"/>
          </a:xfrm>
          <a:prstGeom prst="rect">
            <a:avLst/>
          </a:prstGeom>
          <a:noFill/>
        </p:spPr>
      </p:pic>
      <p:pic>
        <p:nvPicPr>
          <p:cNvPr id="8198" name="Picture 6" descr="http://image3.examiner.com/images/blog/EXID19614/images/Hot-Chocolate.jpg"/>
          <p:cNvPicPr>
            <a:picLocks noChangeAspect="1" noChangeArrowheads="1"/>
          </p:cNvPicPr>
          <p:nvPr/>
        </p:nvPicPr>
        <p:blipFill>
          <a:blip r:embed="rId4" cstate="print"/>
          <a:srcRect/>
          <a:stretch>
            <a:fillRect/>
          </a:stretch>
        </p:blipFill>
        <p:spPr bwMode="auto">
          <a:xfrm>
            <a:off x="5572132" y="1857364"/>
            <a:ext cx="2857520" cy="2857520"/>
          </a:xfrm>
          <a:prstGeom prst="rect">
            <a:avLst/>
          </a:prstGeom>
          <a:noFill/>
        </p:spPr>
      </p:pic>
      <p:pic>
        <p:nvPicPr>
          <p:cNvPr id="8200" name="Picture 8" descr="http://healthybodynyc.com/wp-content/uploads/image/green_tea.jpg"/>
          <p:cNvPicPr>
            <a:picLocks noChangeAspect="1" noChangeArrowheads="1"/>
          </p:cNvPicPr>
          <p:nvPr/>
        </p:nvPicPr>
        <p:blipFill>
          <a:blip r:embed="rId5" cstate="print"/>
          <a:srcRect/>
          <a:stretch>
            <a:fillRect/>
          </a:stretch>
        </p:blipFill>
        <p:spPr bwMode="auto">
          <a:xfrm>
            <a:off x="3357554" y="4572008"/>
            <a:ext cx="2079608" cy="1742254"/>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chemeClr val="accent2"/>
                </a:solidFill>
                <a:latin typeface="Jokerman" pitchFamily="82" charset="0"/>
              </a:rPr>
              <a:t>SNACKS </a:t>
            </a:r>
            <a:endParaRPr lang="en-GB" dirty="0">
              <a:solidFill>
                <a:schemeClr val="accent2"/>
              </a:solidFill>
              <a:latin typeface="Jokerman" pitchFamily="82" charset="0"/>
            </a:endParaRPr>
          </a:p>
        </p:txBody>
      </p:sp>
      <p:sp>
        <p:nvSpPr>
          <p:cNvPr id="3" name="Ograda vsebine 2"/>
          <p:cNvSpPr>
            <a:spLocks noGrp="1"/>
          </p:cNvSpPr>
          <p:nvPr>
            <p:ph idx="1"/>
          </p:nvPr>
        </p:nvSpPr>
        <p:spPr/>
        <p:txBody>
          <a:bodyPr/>
          <a:lstStyle/>
          <a:p>
            <a:r>
              <a:rPr lang="sl-SI" dirty="0" smtClean="0">
                <a:solidFill>
                  <a:schemeClr val="accent3"/>
                </a:solidFill>
                <a:latin typeface="Comic Sans MS" pitchFamily="66" charset="0"/>
              </a:rPr>
              <a:t>SNACKS ARE BETWEEN THE MAIN MEALS AND THEY AREN’T LIKE OTHER MEALS. FOR SNACKS WE EAT SANDWICHES, HOT DOGS, HAMBURGERS,… WE DRINK JUICE, COCA COLA, SPRITE, </a:t>
            </a:r>
            <a:r>
              <a:rPr lang="sl-SI" dirty="0" smtClean="0">
                <a:solidFill>
                  <a:schemeClr val="accent3"/>
                </a:solidFill>
                <a:latin typeface="Comic Sans MS" pitchFamily="66" charset="0"/>
              </a:rPr>
              <a:t>FANTA</a:t>
            </a:r>
            <a:r>
              <a:rPr lang="sl-SI" dirty="0" smtClean="0">
                <a:solidFill>
                  <a:schemeClr val="accent3"/>
                </a:solidFill>
                <a:latin typeface="Comic Sans MS" pitchFamily="66" charset="0"/>
              </a:rPr>
              <a:t>,…</a:t>
            </a:r>
            <a:endParaRPr lang="en-GB" dirty="0">
              <a:solidFill>
                <a:schemeClr val="accent3"/>
              </a:solidFill>
              <a:latin typeface="Comic Sans MS" pitchFamily="66" charset="0"/>
            </a:endParaRPr>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TotalTime>
  <Words>419</Words>
  <Application>Microsoft Office PowerPoint</Application>
  <PresentationFormat>Diaprojekcija na zaslonu (4:3)</PresentationFormat>
  <Paragraphs>34</Paragraphs>
  <Slides>16</Slides>
  <Notes>0</Notes>
  <HiddenSlides>0</HiddenSlides>
  <MMClips>1</MMClips>
  <ScaleCrop>false</ScaleCrop>
  <HeadingPairs>
    <vt:vector size="4" baseType="variant">
      <vt:variant>
        <vt:lpstr>Tema</vt:lpstr>
      </vt:variant>
      <vt:variant>
        <vt:i4>1</vt:i4>
      </vt:variant>
      <vt:variant>
        <vt:lpstr>Naslovi diapozitivov</vt:lpstr>
      </vt:variant>
      <vt:variant>
        <vt:i4>16</vt:i4>
      </vt:variant>
    </vt:vector>
  </HeadingPairs>
  <TitlesOfParts>
    <vt:vector size="17" baseType="lpstr">
      <vt:lpstr>Potek</vt:lpstr>
      <vt:lpstr>MEALS IN SLOVENIA</vt:lpstr>
      <vt:lpstr>INTRODUCTION</vt:lpstr>
      <vt:lpstr>BREAKFAST</vt:lpstr>
      <vt:lpstr>PICTURES OF BREAKFAST</vt:lpstr>
      <vt:lpstr>LUNCH</vt:lpstr>
      <vt:lpstr>PICTURES OF LUNCH</vt:lpstr>
      <vt:lpstr>DINNER</vt:lpstr>
      <vt:lpstr>PICTURES OF DINNER</vt:lpstr>
      <vt:lpstr>SNACKS </vt:lpstr>
      <vt:lpstr>PICTURES OF SNACKS</vt:lpstr>
      <vt:lpstr>RECIPE FOR THE END</vt:lpstr>
      <vt:lpstr>PREKMURSKA GIBANICA</vt:lpstr>
      <vt:lpstr>Diapozitiv 13</vt:lpstr>
      <vt:lpstr>Diapozitiv 14</vt:lpstr>
      <vt:lpstr>WHERE WE FIND FOOD IN SLOVENIA</vt:lpstr>
      <vt:lpstr>AUTHORS: LEONIDA AND MOJCA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MEALS IN SLOVENIA</dc:title>
  <dc:creator>Uporabnik</dc:creator>
  <cp:lastModifiedBy>Uporabnik_2</cp:lastModifiedBy>
  <cp:revision>15</cp:revision>
  <dcterms:created xsi:type="dcterms:W3CDTF">2010-03-26T08:01:23Z</dcterms:created>
  <dcterms:modified xsi:type="dcterms:W3CDTF">2003-01-04T21:55:27Z</dcterms:modified>
</cp:coreProperties>
</file>